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58" r:id="rId8"/>
    <p:sldId id="259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6CE-E67C-4DB5-BFB5-C5D46E108011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4E58-C67E-4FA2-A9FB-8DA2D274B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9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6CE-E67C-4DB5-BFB5-C5D46E108011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4E58-C67E-4FA2-A9FB-8DA2D274B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0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6CE-E67C-4DB5-BFB5-C5D46E108011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4E58-C67E-4FA2-A9FB-8DA2D274B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06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6CE-E67C-4DB5-BFB5-C5D46E108011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4E58-C67E-4FA2-A9FB-8DA2D274B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2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6CE-E67C-4DB5-BFB5-C5D46E108011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4E58-C67E-4FA2-A9FB-8DA2D274B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7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6CE-E67C-4DB5-BFB5-C5D46E108011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4E58-C67E-4FA2-A9FB-8DA2D274B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4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6CE-E67C-4DB5-BFB5-C5D46E108011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4E58-C67E-4FA2-A9FB-8DA2D274B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1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6CE-E67C-4DB5-BFB5-C5D46E108011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4E58-C67E-4FA2-A9FB-8DA2D274B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6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6CE-E67C-4DB5-BFB5-C5D46E108011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4E58-C67E-4FA2-A9FB-8DA2D274B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6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6CE-E67C-4DB5-BFB5-C5D46E108011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4E58-C67E-4FA2-A9FB-8DA2D274B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3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6CE-E67C-4DB5-BFB5-C5D46E108011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4E58-C67E-4FA2-A9FB-8DA2D274B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7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086CE-E67C-4DB5-BFB5-C5D46E108011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54E58-C67E-4FA2-A9FB-8DA2D274B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2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23711" y="319489"/>
            <a:ext cx="6731306" cy="10135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4">
            <a:extLst>
              <a:ext uri="{FF2B5EF4-FFF2-40B4-BE49-F238E27FC236}">
                <a16:creationId xmlns:a16="http://schemas.microsoft.com/office/drawing/2014/main" xmlns="" id="{5B426444-436D-48FF-9015-BBE1090FDA87}"/>
              </a:ext>
            </a:extLst>
          </p:cNvPr>
          <p:cNvSpPr txBox="1">
            <a:spLocks/>
          </p:cNvSpPr>
          <p:nvPr/>
        </p:nvSpPr>
        <p:spPr>
          <a:xfrm>
            <a:off x="1211856" y="2359902"/>
            <a:ext cx="9690251" cy="22560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ВОЕННО-ИСТОРИЧЕСКИЙ</a:t>
            </a:r>
            <a:br>
              <a:rPr lang="ru-RU" sz="5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5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ПОЗНАВАТЕЛЬНЫЙ КВЕСТ</a:t>
            </a:r>
            <a:br>
              <a:rPr lang="ru-RU" sz="5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5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«ПОЭТОМУ МЫ ПОБЕДИЛИ»</a:t>
            </a:r>
            <a:endParaRPr lang="ru-RU" sz="5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6251" y="640200"/>
            <a:ext cx="9309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ГОСУДАРСТВЕННЫЙ УНИВЕРСИТЕТ «ДУБНА»</a:t>
            </a:r>
            <a:endParaRPr lang="ru-RU" sz="2000" dirty="0"/>
          </a:p>
        </p:txBody>
      </p:sp>
      <p:pic>
        <p:nvPicPr>
          <p:cNvPr id="2050" name="Picture 2" descr="Логотипы — Издательство учебной литературы и учебных пособий университета « Дубн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626" y="319489"/>
            <a:ext cx="1657269" cy="161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1836" y="1095785"/>
            <a:ext cx="78550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Gabriola" panose="04040605051002020D02" pitchFamily="82" charset="0"/>
              </a:rPr>
              <a:t>«Для России 9 Мая — самый великий и святой праздник. Мы гордимся поколением победителей, чтим их подвиг, и наша память не только дань огромного уважения героическому прошлому — она служит нашему будущему, вдохновляет нас, укрепляет наше единство. Мы обязаны защитить правду о Победе, иначе что скажем нашим детям, если ложь, как зараза, будет расползаться по всему миру? Наглому вранью, попыткам переиначить историю мы должны противопоставить факты»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5" y="760819"/>
            <a:ext cx="3006687" cy="4209362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  <a:sp3d>
            <a:bevelT w="165100" prst="coolSlant"/>
          </a:sp3d>
        </p:spPr>
      </p:pic>
      <p:sp>
        <p:nvSpPr>
          <p:cNvPr id="5" name="TextBox 4"/>
          <p:cNvSpPr txBox="1"/>
          <p:nvPr/>
        </p:nvSpPr>
        <p:spPr>
          <a:xfrm>
            <a:off x="430576" y="5200791"/>
            <a:ext cx="307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anose="02050604050505020204" pitchFamily="18" charset="0"/>
              </a:rPr>
              <a:t>В.В. Путин</a:t>
            </a:r>
          </a:p>
          <a:p>
            <a:pPr algn="ctr"/>
            <a:r>
              <a:rPr lang="ru-RU" sz="2000" b="1" dirty="0" smtClean="0">
                <a:latin typeface="Bookman Old Style" panose="02050604050505020204" pitchFamily="18" charset="0"/>
              </a:rPr>
              <a:t>Президент РФ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8263" y="4849451"/>
            <a:ext cx="723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man Old Style" panose="02050604050505020204" pitchFamily="18" charset="0"/>
              </a:rPr>
              <a:t>Послание Федеральному Собранию РФ </a:t>
            </a:r>
          </a:p>
          <a:p>
            <a:r>
              <a:rPr lang="ru-RU" b="1" i="1" dirty="0" smtClean="0">
                <a:latin typeface="Bookman Old Style" panose="02050604050505020204" pitchFamily="18" charset="0"/>
              </a:rPr>
              <a:t>                                                 15 января 2020 года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21947" y="6392571"/>
            <a:ext cx="30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7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0821" y="106644"/>
            <a:ext cx="943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АВТОРЫ ПРОЕКТА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sun9-47.userapi.com/impf/HKeSVYcX-IHA0G_hwASVEQNXdfqzhf5sEohBWQ/74Y0OeG8Emw.jpg?size=1200x1407&amp;quality=95&amp;sign=d950db17a43731cd1cfb21db3951115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1" t="19032" r="11247"/>
          <a:stretch/>
        </p:blipFill>
        <p:spPr bwMode="auto">
          <a:xfrm>
            <a:off x="1112704" y="804218"/>
            <a:ext cx="1905918" cy="2530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2704" y="3366778"/>
            <a:ext cx="290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Калугарь</a:t>
            </a:r>
            <a:r>
              <a:rPr lang="ru-RU" dirty="0" smtClean="0"/>
              <a:t> Диана</a:t>
            </a:r>
            <a:endParaRPr lang="ru-RU" dirty="0"/>
          </a:p>
        </p:txBody>
      </p:sp>
      <p:pic>
        <p:nvPicPr>
          <p:cNvPr id="1028" name="Picture 4" descr="https://sun9-86.userapi.com/impf/c858328/v858328358/1a3761/RsUrpy5stBA.jpg?size=807x1080&amp;quality=96&amp;sign=69093cba388cb94e114ce752379c5fe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413" y="784460"/>
            <a:ext cx="1905918" cy="2550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53794" y="3366778"/>
            <a:ext cx="290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Смирнова Елизавета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50824" y="3799404"/>
            <a:ext cx="943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РУКОВОДИТЕЛЬ ПРОЕКТА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s://sun9-79.userapi.com/impf/c845120/v845120357/1c509/fp1felS5eUU.jpg?size=1135x1135&amp;quality=96&amp;sign=821ae9704bbb0cff99aec2375f24ffa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26" y="4322624"/>
            <a:ext cx="2254612" cy="225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03538" y="5290870"/>
            <a:ext cx="290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Мусихина</a:t>
            </a:r>
            <a:r>
              <a:rPr lang="ru-RU" dirty="0" smtClean="0"/>
              <a:t> Ирина Андреевна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721947" y="6392571"/>
            <a:ext cx="30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032" name="Picture 8" descr="https://sun9-77.userapi.com/impf/lqubiRIa3htSNrUCTAJDD2M8erhhN43Cqpb-gA/MSsHrhGcSn4.jpg?size=807x1080&amp;quality=95&amp;sign=9da912f0ca694038be1ffff61802ca33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22" y="784460"/>
            <a:ext cx="1905918" cy="2550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98263" y="3366778"/>
            <a:ext cx="290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Сяткина</a:t>
            </a:r>
            <a:r>
              <a:rPr lang="ru-RU" dirty="0" smtClean="0"/>
              <a:t> Анна</a:t>
            </a:r>
            <a:endParaRPr lang="ru-RU" dirty="0"/>
          </a:p>
        </p:txBody>
      </p:sp>
      <p:pic>
        <p:nvPicPr>
          <p:cNvPr id="5" name="Picture 2" descr="https://sun9-56.userapi.com/impg/oWKfRMafL03d__xQ72xSYTBRsVL6ctCK2e10Tw/HwDld0pCtsI.jpg?size=1280x853&amp;quality=95&amp;sign=064e27d63c25b5fbf4a99042e118cf6e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1" t="1" r="25826" b="385"/>
          <a:stretch/>
        </p:blipFill>
        <p:spPr bwMode="auto">
          <a:xfrm>
            <a:off x="9358831" y="782060"/>
            <a:ext cx="1900403" cy="2553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283547" y="3368604"/>
            <a:ext cx="290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Малышев Матвей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7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0" y="3329040"/>
            <a:ext cx="12358494" cy="318296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3723" y="505685"/>
            <a:ext cx="11555457" cy="197678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Повышение </a:t>
            </a:r>
            <a:r>
              <a:rPr lang="ru-RU" sz="2000" dirty="0">
                <a:latin typeface="Bookman Old Style" panose="02050604050505020204" pitchFamily="18" charset="0"/>
              </a:rPr>
              <a:t>уровня </a:t>
            </a:r>
            <a:r>
              <a:rPr lang="ru-RU" sz="2000" dirty="0" err="1">
                <a:latin typeface="Bookman Old Style" panose="02050604050505020204" pitchFamily="18" charset="0"/>
              </a:rPr>
              <a:t>субъектности</a:t>
            </a:r>
            <a:r>
              <a:rPr lang="ru-RU" sz="2000" dirty="0">
                <a:latin typeface="Bookman Old Style" panose="02050604050505020204" pitchFamily="18" charset="0"/>
              </a:rPr>
              <a:t> и формирование гражданской идентичности </a:t>
            </a:r>
            <a:r>
              <a:rPr lang="ru-RU" sz="2000" dirty="0"/>
              <a:t>школьников с ограниченными возможностями </a:t>
            </a:r>
            <a:r>
              <a:rPr lang="ru-RU" sz="2000" dirty="0" smtClean="0">
                <a:latin typeface="Bookman Old Style" panose="02050604050505020204" pitchFamily="18" charset="0"/>
              </a:rPr>
              <a:t>через </a:t>
            </a:r>
            <a:r>
              <a:rPr lang="ru-RU" sz="2000" dirty="0">
                <a:latin typeface="Bookman Old Style" panose="02050604050505020204" pitchFamily="18" charset="0"/>
              </a:rPr>
              <a:t>удовлетворение </a:t>
            </a:r>
            <a:r>
              <a:rPr lang="ru-RU" sz="2000" dirty="0" smtClean="0">
                <a:latin typeface="Bookman Old Style" panose="02050604050505020204" pitchFamily="18" charset="0"/>
              </a:rPr>
              <a:t>их </a:t>
            </a:r>
            <a:r>
              <a:rPr lang="ru-RU" sz="2000" dirty="0">
                <a:latin typeface="Bookman Old Style" panose="02050604050505020204" pitchFamily="18" charset="0"/>
              </a:rPr>
              <a:t>потребностей в знании исторической правды о своем Отечестве, воспитание чувства патриотизма, гордости за героическое прошлое нашего народа и глубокого уважения к подлинной истории нашей страны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019" y="3498150"/>
            <a:ext cx="2044180" cy="2839040"/>
          </a:xfrm>
          <a:prstGeom prst="rect">
            <a:avLst/>
          </a:prstGeom>
          <a:solidFill>
            <a:srgbClr val="0AADF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Сохранение исторической памяти и наследия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30217" y="3503662"/>
            <a:ext cx="2237111" cy="2839040"/>
          </a:xfrm>
          <a:prstGeom prst="rect">
            <a:avLst/>
          </a:prstGeom>
          <a:solidFill>
            <a:srgbClr val="0AABF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формирование у 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школьников с ограниченными возможностями </a:t>
            </a: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интереса к Отечественной истории, событиям Великой Отечественной войны, истории своей семьи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49087" y="3498150"/>
            <a:ext cx="2637851" cy="2839040"/>
          </a:xfrm>
          <a:prstGeom prst="rect">
            <a:avLst/>
          </a:prstGeom>
          <a:solidFill>
            <a:srgbClr val="0AABF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формирование у школьников с ограниченными возможностями активной гражданской позиции, высокого патриотического сознания, стремления активно участвовать в укреплении основ нашего государства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09620" y="3486842"/>
            <a:ext cx="2044180" cy="2839040"/>
          </a:xfrm>
          <a:prstGeom prst="rect">
            <a:avLst/>
          </a:prstGeom>
          <a:solidFill>
            <a:srgbClr val="0AADF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/>
              <a:t>внедрение современных технологий гражданско-патриотического воспитания для школьников с ограниченными </a:t>
            </a:r>
            <a:r>
              <a:rPr lang="ru-RU" sz="1600" dirty="0" smtClean="0"/>
              <a:t>возможностями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723" y="182519"/>
            <a:ext cx="943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ЦЕЛЬ ПРОЕКТА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8306" y="2651575"/>
            <a:ext cx="943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ЗАДАЧИ ПРОЕКТА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721947" y="6392571"/>
            <a:ext cx="30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7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04" y="3146049"/>
            <a:ext cx="6875745" cy="371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49180" y="934705"/>
            <a:ext cx="8284684" cy="142117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anose="02050604050505020204" pitchFamily="18" charset="0"/>
              </a:rPr>
              <a:t>Школьники с ограниченными возможностями младших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</a:rPr>
              <a:t>и средних классов, проживающих в </a:t>
            </a:r>
            <a:r>
              <a:rPr lang="ru-RU" sz="2400" dirty="0" err="1" smtClean="0">
                <a:latin typeface="Bookman Old Style" panose="02050604050505020204" pitchFamily="18" charset="0"/>
              </a:rPr>
              <a:t>наукограде</a:t>
            </a:r>
            <a:r>
              <a:rPr lang="ru-RU" sz="2400" dirty="0" smtClean="0">
                <a:latin typeface="Bookman Old Style" panose="02050604050505020204" pitchFamily="18" charset="0"/>
              </a:rPr>
              <a:t> Дубна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96095" y="3732331"/>
            <a:ext cx="2534011" cy="2183211"/>
          </a:xfrm>
          <a:prstGeom prst="roundRect">
            <a:avLst/>
          </a:prstGeom>
          <a:solidFill>
            <a:srgbClr val="00AF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Bookman Old Style" panose="02050604050505020204" pitchFamily="18" charset="0"/>
              </a:rPr>
              <a:t>3-5 классы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29811" y="3732331"/>
            <a:ext cx="2052389" cy="2037738"/>
          </a:xfrm>
          <a:prstGeom prst="roundRect">
            <a:avLst/>
          </a:prstGeom>
          <a:solidFill>
            <a:srgbClr val="00AF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Bookman Old Style" panose="02050604050505020204" pitchFamily="18" charset="0"/>
              </a:rPr>
              <a:t>6-8 </a:t>
            </a:r>
            <a:r>
              <a:rPr lang="ru-RU" sz="3200" b="1" dirty="0">
                <a:latin typeface="Bookman Old Style" panose="02050604050505020204" pitchFamily="18" charset="0"/>
              </a:rPr>
              <a:t>классы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77497" y="2557084"/>
            <a:ext cx="78165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Категория участников </a:t>
            </a:r>
            <a:r>
              <a:rPr lang="ru-RU" sz="36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квеста</a:t>
            </a:r>
            <a:endParaRPr lang="ru-RU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7497" y="113401"/>
            <a:ext cx="943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ЦЕЛЕВАЯ АУДИТОРИЯ ПРОЕКТА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21947" y="6392571"/>
            <a:ext cx="30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33868" y="840967"/>
            <a:ext cx="4120309" cy="67202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anose="02050604050505020204" pitchFamily="18" charset="0"/>
              </a:rPr>
              <a:t>01.05.2022-30.06.2022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85409"/>
              </p:ext>
            </p:extLst>
          </p:nvPr>
        </p:nvGraphicFramePr>
        <p:xfrm>
          <a:off x="263398" y="2001145"/>
          <a:ext cx="5630625" cy="388186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{0660B408-B3CF-4A94-85FC-2B1E0A45F4A2}</a:tableStyleId>
              </a:tblPr>
              <a:tblGrid>
                <a:gridCol w="3790808"/>
                <a:gridCol w="1839817"/>
              </a:tblGrid>
              <a:tr h="563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МЕРОПРИЯТИЕ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СРОКИ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1137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Информационное сопровождение проекта (написание постов в социальных сетях, рассылка писем-приглашений представителям школ города и руководителям летних лагерей)</a:t>
                      </a:r>
                      <a:endParaRPr lang="ru-RU" sz="1400" b="0" i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01.05.2022 – 10.05.2022</a:t>
                      </a:r>
                      <a:endParaRPr lang="ru-RU" sz="1400" b="0" i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3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Сбор заявок от участников проекта</a:t>
                      </a:r>
                      <a:endParaRPr lang="ru-RU" sz="1400" b="0" i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01.05.2022 – 30.05.2022</a:t>
                      </a:r>
                      <a:endParaRPr lang="ru-RU" sz="1400" b="0" i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5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этапов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квеста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учетом присланных заявок участников </a:t>
                      </a:r>
                      <a:endParaRPr lang="ru-RU" sz="1400" b="0" i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21.05.2022- 31.05.2022 </a:t>
                      </a:r>
                      <a:endParaRPr lang="ru-RU" sz="1400" b="0" i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048033"/>
              </p:ext>
            </p:extLst>
          </p:nvPr>
        </p:nvGraphicFramePr>
        <p:xfrm>
          <a:off x="6224355" y="2001145"/>
          <a:ext cx="5668353" cy="388186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{0660B408-B3CF-4A94-85FC-2B1E0A45F4A2}</a:tableStyleId>
              </a:tblPr>
              <a:tblGrid>
                <a:gridCol w="3625606"/>
                <a:gridCol w="2042747"/>
              </a:tblGrid>
              <a:tr h="521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МЕРОПРИЯТИЕ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СРОКИ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1156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необходимого материала для проведения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квеста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(аренда костюмов, печать маршрутных карт и др.)</a:t>
                      </a:r>
                      <a:endParaRPr lang="ru-RU" sz="1400" b="0" i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01.06.2022-15.06.2022</a:t>
                      </a:r>
                      <a:endParaRPr lang="ru-RU" sz="1400" b="0" i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0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квеста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i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22.06.2022</a:t>
                      </a:r>
                      <a:endParaRPr lang="ru-RU" sz="1400" b="0" i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2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Сбор отзывов у участников, анализ проведенного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квеста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дальнейшего усовершенствования </a:t>
                      </a:r>
                      <a:endParaRPr lang="ru-RU" sz="1400" b="0" i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23.06.2022-30.06.2022</a:t>
                      </a:r>
                      <a:endParaRPr lang="ru-RU" sz="1400" b="0" i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35578" y="60428"/>
            <a:ext cx="943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СРОКИ РЕАЛИЗАЦИИ ПРОЕКТА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21947" y="6392571"/>
            <a:ext cx="30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0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8275" y="1576338"/>
            <a:ext cx="5199962" cy="20166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8275" y="4084805"/>
            <a:ext cx="5199962" cy="2677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37243" y="2765235"/>
            <a:ext cx="5199962" cy="2677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22014" y="234399"/>
            <a:ext cx="943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МЕСТО ПРОВЕДЕНИЯ ПРОЕКТА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9310" y="886781"/>
            <a:ext cx="905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Московская область, г. Дубна, Университет «Дубна»</a:t>
            </a:r>
            <a:endParaRPr lang="ru-RU" sz="2400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0674" y="1368238"/>
            <a:ext cx="5144877" cy="20271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</a:t>
            </a:r>
            <a:r>
              <a:rPr lang="ru-RU" dirty="0"/>
              <a:t>более глубокого погружения в исторические события Великой Отечественной войны </a:t>
            </a:r>
            <a:r>
              <a:rPr lang="ru-RU" dirty="0" err="1"/>
              <a:t>квест</a:t>
            </a:r>
            <a:r>
              <a:rPr lang="ru-RU" dirty="0"/>
              <a:t> представлен в виде </a:t>
            </a:r>
            <a:r>
              <a:rPr lang="ru-RU" b="1" dirty="0"/>
              <a:t>ролевой игры с сюжетной линией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0674" y="3887118"/>
            <a:ext cx="5144877" cy="26348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Команда участников – это отряд бойцов, который направляется на спецзадание для выполнения поставленной организаторами </a:t>
            </a:r>
            <a:r>
              <a:rPr lang="ru-RU" dirty="0" err="1"/>
              <a:t>квеста</a:t>
            </a:r>
            <a:r>
              <a:rPr lang="ru-RU" dirty="0"/>
              <a:t> миссии. </a:t>
            </a:r>
            <a:r>
              <a:rPr lang="ru-RU" dirty="0" err="1"/>
              <a:t>Квест</a:t>
            </a:r>
            <a:r>
              <a:rPr lang="ru-RU" dirty="0"/>
              <a:t> будет состоять из </a:t>
            </a:r>
            <a:r>
              <a:rPr lang="ru-RU" b="1" dirty="0"/>
              <a:t>10 разноплановых взаимосвязанных этапов</a:t>
            </a:r>
            <a:r>
              <a:rPr lang="ru-RU" dirty="0"/>
              <a:t>. Перед началом </a:t>
            </a:r>
            <a:r>
              <a:rPr lang="ru-RU" dirty="0" err="1"/>
              <a:t>квеста</a:t>
            </a:r>
            <a:r>
              <a:rPr lang="ru-RU" dirty="0"/>
              <a:t> каждый игрок получит карту последовательности прохождения этапов.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44727" y="2569684"/>
            <a:ext cx="5144877" cy="26348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Каждый этап подразумевает выполнение какого-то задания (например, в виде сопоставления картинок, разгадывания загадок, поиска спрятанных предметов, ответов на вопросы ведущего)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721947" y="6392571"/>
            <a:ext cx="30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56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9130" y="227829"/>
            <a:ext cx="943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ОЖИДАЕМЫЙ РЕЗУЛЬТАТ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7840" y="996873"/>
            <a:ext cx="9037503" cy="5158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численности школьников с ограниченными возможностями, которым интересна история нашей страны;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знаний школьников с ограниченными возможностями о героических событиях Великой Отечественной войны, восстановление цепочки исторических событий; 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Пробуждение интереса у участников проекта к поиску информации об истории боевого пути родственников, воевавших на фронтах Великой Отечественной войны; 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7500" y="1145753"/>
            <a:ext cx="220337" cy="19830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17500" y="2840515"/>
            <a:ext cx="220337" cy="19830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17499" y="4937545"/>
            <a:ext cx="220337" cy="19830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721947" y="6392571"/>
            <a:ext cx="30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89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359" y="2185137"/>
            <a:ext cx="117855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  <a:endParaRPr lang="ru-RU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92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483</Words>
  <Application>Microsoft Office PowerPoint</Application>
  <PresentationFormat>Широкоэкранный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Gabriola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Королёва Ирина Львовна</cp:lastModifiedBy>
  <cp:revision>10</cp:revision>
  <dcterms:created xsi:type="dcterms:W3CDTF">2022-03-31T19:39:51Z</dcterms:created>
  <dcterms:modified xsi:type="dcterms:W3CDTF">2022-04-25T08:48:20Z</dcterms:modified>
</cp:coreProperties>
</file>